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sldIdLst>
    <p:sldId id="256" r:id="rId2"/>
    <p:sldId id="343" r:id="rId3"/>
    <p:sldId id="351" r:id="rId4"/>
    <p:sldId id="352" r:id="rId5"/>
    <p:sldId id="353" r:id="rId6"/>
    <p:sldId id="354" r:id="rId7"/>
    <p:sldId id="355" r:id="rId8"/>
    <p:sldId id="356" r:id="rId9"/>
    <p:sldId id="358" r:id="rId10"/>
    <p:sldId id="359" r:id="rId11"/>
    <p:sldId id="357" r:id="rId12"/>
    <p:sldId id="361" r:id="rId13"/>
    <p:sldId id="362" r:id="rId14"/>
    <p:sldId id="363" r:id="rId15"/>
    <p:sldId id="364" r:id="rId16"/>
    <p:sldId id="385" r:id="rId17"/>
    <p:sldId id="386" r:id="rId18"/>
    <p:sldId id="389" r:id="rId19"/>
    <p:sldId id="392" r:id="rId20"/>
    <p:sldId id="394" r:id="rId21"/>
    <p:sldId id="391" r:id="rId22"/>
    <p:sldId id="390" r:id="rId23"/>
    <p:sldId id="387" r:id="rId24"/>
    <p:sldId id="388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1" r:id="rId41"/>
    <p:sldId id="382" r:id="rId42"/>
    <p:sldId id="383" r:id="rId43"/>
    <p:sldId id="38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Moto parabolico, Dinamica, Energia e Lavoro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  <a:r>
              <a:rPr lang="en-US" dirty="0"/>
              <a:t>7</a:t>
            </a:r>
            <a:r>
              <a:rPr lang="en-US"/>
              <a:t>/08/2023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3600" dirty="0"/>
              <a:t>Legge fondamentale della dinamica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7C6E1F-5B16-1966-9D64-FD1A4A652600}"/>
                  </a:ext>
                </a:extLst>
              </p:cNvPr>
              <p:cNvSpPr txBox="1"/>
              <p:nvPr/>
            </p:nvSpPr>
            <p:spPr>
              <a:xfrm>
                <a:off x="603847" y="1596235"/>
                <a:ext cx="8255479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2.   Legge fondamentale della dinamica – Secondo principio</a:t>
                </a:r>
              </a:p>
              <a:p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i="1" dirty="0"/>
                  <a:t>Se su un corpo agisce una forza o un sistema di forze, la forza risultante applicata al corpo possiede direzione e verso della sua accelerazione e, in modulo, è direttamente proporzionale al modulo la sua accelerazione.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7C6E1F-5B16-1966-9D64-FD1A4A652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7" y="1596235"/>
                <a:ext cx="8255479" cy="2031325"/>
              </a:xfrm>
              <a:prstGeom prst="rect">
                <a:avLst/>
              </a:prstGeom>
              <a:blipFill>
                <a:blip r:embed="rId2"/>
                <a:stretch>
                  <a:fillRect l="-59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Principi della dinamica">
            <a:extLst>
              <a:ext uri="{FF2B5EF4-FFF2-40B4-BE49-F238E27FC236}">
                <a16:creationId xmlns:a16="http://schemas.microsoft.com/office/drawing/2014/main" id="{A5610A8D-6C10-422C-5FE8-17FDB959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60" y="3886470"/>
            <a:ext cx="619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4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Principio di azione - reazione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F447EF-2AC1-DE9E-F43C-A4E7EFD818D6}"/>
              </a:ext>
            </a:extLst>
          </p:cNvPr>
          <p:cNvSpPr txBox="1"/>
          <p:nvPr/>
        </p:nvSpPr>
        <p:spPr>
          <a:xfrm>
            <a:off x="465826" y="1807126"/>
            <a:ext cx="8212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it-IT" dirty="0"/>
              <a:t>Principio di azione-reazione - Terzo principio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/>
              <a:t>Se due corpi interagiscono tra loro, si sviluppano due forze, dette comunemente azione e reazione: come grandezze vettoriali sono uguali in modulo e direzione, ma opposte in verso. </a:t>
            </a:r>
          </a:p>
        </p:txBody>
      </p:sp>
      <p:pic>
        <p:nvPicPr>
          <p:cNvPr id="3074" name="Picture 2" descr="Terzo Principio delle Dinamica">
            <a:extLst>
              <a:ext uri="{FF2B5EF4-FFF2-40B4-BE49-F238E27FC236}">
                <a16:creationId xmlns:a16="http://schemas.microsoft.com/office/drawing/2014/main" id="{365099DD-5F24-A80E-324C-902536B0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08" y="3847004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rzo_principio_della_dinamica [wiki.sagredo.eu]">
            <a:extLst>
              <a:ext uri="{FF2B5EF4-FFF2-40B4-BE49-F238E27FC236}">
                <a16:creationId xmlns:a16="http://schemas.microsoft.com/office/drawing/2014/main" id="{896F631E-80C1-D36C-D8B7-70E191D7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70" y="3573547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0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05442" y="1656272"/>
            <a:ext cx="8108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 si tenta di far scorrere un corpo su una superficie, si sviluppa una resistenza allo scorrimento detta </a:t>
            </a:r>
            <a:r>
              <a:rPr lang="it-IT" b="1" dirty="0"/>
              <a:t>forza di attrito</a:t>
            </a:r>
            <a:r>
              <a:rPr lang="it-IT" dirty="0"/>
              <a:t>, di solito tangente alla superficie.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Un </a:t>
            </a:r>
            <a:r>
              <a:rPr lang="it-IT" b="1" dirty="0"/>
              <a:t>vincolo</a:t>
            </a:r>
            <a:r>
              <a:rPr lang="it-IT" dirty="0"/>
              <a:t> limita il moto di un corpo. </a:t>
            </a:r>
          </a:p>
          <a:p>
            <a:endParaRPr lang="it-IT" dirty="0"/>
          </a:p>
          <a:p>
            <a:r>
              <a:rPr lang="it-IT" dirty="0"/>
              <a:t>Essendo una forza di reazione (terzo principio), nel caso dell’attrito si parla di </a:t>
            </a:r>
            <a:r>
              <a:rPr lang="it-IT" b="1" dirty="0"/>
              <a:t>reazione vincolare</a:t>
            </a:r>
            <a:r>
              <a:rPr lang="it-IT" dirty="0"/>
              <a:t>, perpendicolare al piano d’appoggio.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7DD3D2-F9BC-355B-15D8-34947CE3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80" y="2645388"/>
            <a:ext cx="3375953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379562" y="1647646"/>
            <a:ext cx="81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Ciascuna forza di attrito avrà la forma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A70DDF-CC82-7768-55AE-6164C51D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109" y="1647647"/>
            <a:ext cx="1578049" cy="369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0B3120-DBA2-0F20-EB2E-A0DAA250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12" y="2252034"/>
            <a:ext cx="4730496" cy="11769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6205A-5730-F980-2637-88C3B411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3" y="3754868"/>
            <a:ext cx="7483488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379562" y="1647646"/>
            <a:ext cx="4848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forza di </a:t>
            </a:r>
            <a:r>
              <a:rPr lang="it-IT" b="1" dirty="0"/>
              <a:t>attrito statico </a:t>
            </a:r>
            <a:r>
              <a:rPr lang="it-IT" dirty="0"/>
              <a:t>è una forza resistente, passiva e vincolante che non permette il movimento del corpo fino a quando la forza esercitata sul corpo non sia maggiore di quella di attrito statico.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Calcolabile con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E793D3-EDD6-592D-AABF-A0147318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07" y="4099595"/>
            <a:ext cx="3391194" cy="8154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34FABB-B1B8-4FC1-50ED-E8046AD4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93" y="1677838"/>
            <a:ext cx="3002540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di attrito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31320" y="1578634"/>
            <a:ext cx="8488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forza di </a:t>
            </a:r>
            <a:r>
              <a:rPr lang="it-IT" b="1" dirty="0"/>
              <a:t>attrito dinamico </a:t>
            </a:r>
            <a:r>
              <a:rPr lang="it-IT" dirty="0"/>
              <a:t>è quella che agisce sul corpo in movimento sulla superficie: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forza di attrito dinamico è maggiore della forza esterna, il corpo finirà per fermarsi;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uguale, il corpo si muoverà di moto rettilineo uniforme;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forza esterna è maggiore dell’attrito dinamico, il corpo accelera.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Calcolabile con: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E2785B-2A62-F5D2-35BA-5D47893E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3616862"/>
            <a:ext cx="6970144" cy="7228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4BFC3C-9E11-F881-5937-85CC10D1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95" y="4515426"/>
            <a:ext cx="4602410" cy="16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5732E9-2369-7499-CBA4-434C4E71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24263"/>
            <a:ext cx="8364583" cy="39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6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895D42-B6CF-55FE-A5B4-AFCD340C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37" y="1290141"/>
            <a:ext cx="4379496" cy="47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FBE30A-FC5F-F577-7796-3F9074BD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1234741"/>
            <a:ext cx="3807068" cy="49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B0B0BA5-BD60-99D7-CF80-8F156211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29" y="1866764"/>
            <a:ext cx="6027942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36554A-449A-3EDC-6269-266632EBE9D8}"/>
              </a:ext>
            </a:extLst>
          </p:cNvPr>
          <p:cNvSpPr txBox="1"/>
          <p:nvPr/>
        </p:nvSpPr>
        <p:spPr>
          <a:xfrm>
            <a:off x="517585" y="1397479"/>
            <a:ext cx="8272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Definiamo "proiettile" un corpo puntiforme, che viene lanciato in aria con una velocità iniziale che abbia almeno una componente orizzontale. </a:t>
            </a:r>
          </a:p>
          <a:p>
            <a:endParaRPr lang="it-IT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Trascurando gli attriti derivanti dalla resistenza dell'aria, la traiettoria risultante seguita dal proiettile è studiata come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del proiettile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oppure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parabolico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/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Il movimento del proiettile non è altro che la somma di due moti: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uniformemente accelerato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Andando a «comporre» questi movimenti, nasce il moto parabolico.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blipFill>
                <a:blip r:embed="rId2"/>
                <a:stretch>
                  <a:fillRect l="-663" t="-2066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5804D05-CE4D-FFF7-1412-F92F96040A05}"/>
              </a:ext>
            </a:extLst>
          </p:cNvPr>
          <p:cNvCxnSpPr>
            <a:stCxn id="3" idx="2"/>
          </p:cNvCxnSpPr>
          <p:nvPr/>
        </p:nvCxnSpPr>
        <p:spPr>
          <a:xfrm>
            <a:off x="4653951" y="2874807"/>
            <a:ext cx="0" cy="107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53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F5BD0A-A5FB-35E8-AF84-8E105B42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1" y="2030609"/>
            <a:ext cx="3393614" cy="30828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125D66-A0E6-509C-3DD1-412F7D6F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57" y="2302296"/>
            <a:ext cx="3220624" cy="24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49AECA-DD1A-0494-2F60-CB34E490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46" y="2484038"/>
            <a:ext cx="4465707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DD6F01-1A26-340B-E07E-7520C975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91" y="1965833"/>
            <a:ext cx="5982218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C10D33E-5690-DD69-3AC5-6AA4A1A5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71" y="1554317"/>
            <a:ext cx="459525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Esercizi attrito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2AF805B-FECC-F486-A05A-975B66C7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61" y="2304952"/>
            <a:ext cx="3421677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135A6-6C38-A30F-3A86-42527CC2017A}"/>
              </a:ext>
            </a:extLst>
          </p:cNvPr>
          <p:cNvSpPr txBox="1"/>
          <p:nvPr/>
        </p:nvSpPr>
        <p:spPr>
          <a:xfrm>
            <a:off x="431320" y="1578634"/>
            <a:ext cx="8488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forze </a:t>
            </a:r>
            <a:r>
              <a:rPr lang="it-IT" u="sng" dirty="0"/>
              <a:t>apparenti</a:t>
            </a:r>
            <a:r>
              <a:rPr lang="it-IT" dirty="0"/>
              <a:t> sono forze «fittizie», che non corrispondono a una vera e propria azione fisica, ma che vengono introdotte per spiegare le deviazioni nelle accelerazioni dei corpi in vari sistemi di riferimento.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D22A6D5-D7C2-360A-5B6E-9EB03544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7" y="2820174"/>
            <a:ext cx="8559796" cy="12176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8366EC-1974-1A3F-07AA-86636454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9" y="4374962"/>
            <a:ext cx="8062381" cy="11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7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52C9DD-095D-D54F-D5A6-7174E79A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" y="2277286"/>
            <a:ext cx="8893311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093701-95DD-F5A5-DF8A-4A220889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3" y="1584800"/>
            <a:ext cx="8923793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BD6EDC-8B7F-9E8D-3873-AC137D3D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8" y="1744834"/>
            <a:ext cx="672904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0EE7A5-52D5-4BBC-94EB-C5C1D4FD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207"/>
            <a:ext cx="8518358" cy="36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D22D06-CA12-FE69-967B-2DC2ACB1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90" y="1306309"/>
            <a:ext cx="5522417" cy="4855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6F991DF-4A65-1F1A-7505-D111921D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07" y="4841467"/>
            <a:ext cx="128027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E9A025-A9E8-ACF5-6C22-2572E122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4" y="1594528"/>
            <a:ext cx="8908552" cy="1310754"/>
          </a:xfrm>
          <a:prstGeom prst="rect">
            <a:avLst/>
          </a:prstGeom>
        </p:spPr>
      </p:pic>
      <p:pic>
        <p:nvPicPr>
          <p:cNvPr id="1026" name="Picture 2" descr="fittizie1">
            <a:extLst>
              <a:ext uri="{FF2B5EF4-FFF2-40B4-BE49-F238E27FC236}">
                <a16:creationId xmlns:a16="http://schemas.microsoft.com/office/drawing/2014/main" id="{29E20D9E-676E-4A24-9630-484EE039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47" y="4173346"/>
            <a:ext cx="19812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ttizie2">
            <a:extLst>
              <a:ext uri="{FF2B5EF4-FFF2-40B4-BE49-F238E27FC236}">
                <a16:creationId xmlns:a16="http://schemas.microsoft.com/office/drawing/2014/main" id="{B28BA0F4-8873-B9A3-30B8-4FE90AE0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92" y="4163821"/>
            <a:ext cx="19812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3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BF9C53-85BE-1467-5F50-02866E04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6" y="1518254"/>
            <a:ext cx="8746547" cy="4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58D6A1-D30F-E1E5-9336-5ABAA7E6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30" y="1615283"/>
            <a:ext cx="6294665" cy="181371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216E45-67E9-45E3-F251-FAC3BA49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15" y="3655906"/>
            <a:ext cx="3444538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7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EC7DC9-F787-5C67-2550-1C48452A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44" y="1395661"/>
            <a:ext cx="7748893" cy="469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6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apparenti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51214D-6988-E9DC-6BD4-7A6AE534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3" y="1325964"/>
            <a:ext cx="8331654" cy="46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6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73B3EFF-7F23-DDD5-94DA-9F054DAF19E6}"/>
                  </a:ext>
                </a:extLst>
              </p:cNvPr>
              <p:cNvSpPr txBox="1"/>
              <p:nvPr/>
            </p:nvSpPr>
            <p:spPr>
              <a:xfrm>
                <a:off x="405442" y="1656272"/>
                <a:ext cx="810883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 fisica si compie </a:t>
                </a:r>
                <a:r>
                  <a:rPr lang="it-IT" b="1" dirty="0"/>
                  <a:t>lavoro</a:t>
                </a:r>
                <a:r>
                  <a:rPr lang="it-IT" dirty="0"/>
                  <a:t> quando, in un sistema, una forza viene applicata ad un corpo per produrne o ostacolarne lo spostamento. </a:t>
                </a:r>
              </a:p>
              <a:p>
                <a:r>
                  <a:rPr lang="it-IT" dirty="0"/>
                  <a:t>Essa è una grandezza scalare.</a:t>
                </a:r>
              </a:p>
              <a:p>
                <a:endParaRPr lang="it-IT" dirty="0"/>
              </a:p>
              <a:p>
                <a:r>
                  <a:rPr lang="it-IT" dirty="0"/>
                  <a:t>Calcolabile 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b="0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73B3EFF-7F23-DDD5-94DA-9F054DAF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42" y="1656272"/>
                <a:ext cx="8108830" cy="1754326"/>
              </a:xfrm>
              <a:prstGeom prst="rect">
                <a:avLst/>
              </a:prstGeom>
              <a:blipFill>
                <a:blip r:embed="rId2"/>
                <a:stretch>
                  <a:fillRect l="-677" t="-2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B6DA7A3C-4009-38B8-38DB-45B49C02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65" y="3447403"/>
            <a:ext cx="3970070" cy="14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90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FA0C54-6906-283A-2A6E-D896C0B4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4" y="1970658"/>
            <a:ext cx="7766332" cy="31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85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B5AF90-2F22-495C-9B65-C0511624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9" y="1789269"/>
            <a:ext cx="8085521" cy="6325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57667F-9A5F-0354-F8D2-A31354C5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64" y="2752816"/>
            <a:ext cx="1722269" cy="3124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EF2162-3298-F6AE-D410-6E8FD281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51" y="3491255"/>
            <a:ext cx="615749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6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Lavoro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B5AF90-2F22-495C-9B65-C0511624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9" y="1789269"/>
            <a:ext cx="8085521" cy="6325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57667F-9A5F-0354-F8D2-A31354C5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64" y="2752816"/>
            <a:ext cx="1722269" cy="3124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EF2162-3298-F6AE-D410-6E8FD281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51" y="3491255"/>
            <a:ext cx="615749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1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Potenza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4A7395-84AC-4CBA-5309-F3290EB8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96" y="1544516"/>
            <a:ext cx="7453006" cy="5944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6E8318-34F7-09B9-9E72-E06AC912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00" y="2521051"/>
            <a:ext cx="1767993" cy="5258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D00B2EE-91B2-4D2B-EC28-52911552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06" y="3429000"/>
            <a:ext cx="7148179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298986-E914-F2C6-D36A-D7717259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1801252"/>
            <a:ext cx="6728605" cy="35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4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Energia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B8778BA-125C-0983-408A-7BEF378C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" y="1680784"/>
            <a:ext cx="5629182" cy="950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20F549-E185-7F55-134B-F1A37F25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" y="3140353"/>
            <a:ext cx="5699401" cy="8741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C00EC4E-34F4-C9A9-9121-70CB8EE7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54" y="1455579"/>
            <a:ext cx="3262527" cy="45536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AD2ED9E-0CEE-868C-2E38-3CECA0949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32" y="4614367"/>
            <a:ext cx="5197642" cy="57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7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Tipi di energia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C86EAA-5492-C071-A9D5-F619F845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" y="2610091"/>
            <a:ext cx="7260327" cy="185134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7A1C292-5315-6FF0-5765-932463BC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00" y="1279225"/>
            <a:ext cx="1582160" cy="48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47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Tipi di energia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7A1C292-5315-6FF0-5765-932463BC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600" y="1279225"/>
            <a:ext cx="1582160" cy="4892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D07A60C-772A-D82D-65F2-DE702703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0" y="2550065"/>
            <a:ext cx="7147897" cy="16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Tipi di energia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51618A-C9BC-C557-0D4B-CB88929F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926"/>
            <a:ext cx="7182969" cy="10559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43BAFEA-F77E-3856-80C8-76674CD9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69" y="1258803"/>
            <a:ext cx="1804700" cy="46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Energia meccanica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E9BFC5-1E06-1121-FEFC-F05B4088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2194453"/>
            <a:ext cx="896951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47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D44585-D579-A9F5-D1CE-DD493572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5" y="1323473"/>
            <a:ext cx="6885349" cy="48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22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2050" name="Picture 2" descr="Principio di conservazione dell'energia">
            <a:extLst>
              <a:ext uri="{FF2B5EF4-FFF2-40B4-BE49-F238E27FC236}">
                <a16:creationId xmlns:a16="http://schemas.microsoft.com/office/drawing/2014/main" id="{37CC3AD7-FC0E-FBEB-1D9B-2C554F08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7" y="2062162"/>
            <a:ext cx="31813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8BDF5BB-D3A5-8A4F-558C-94A9A118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22" y="2654237"/>
            <a:ext cx="3081137" cy="1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2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64546A-7690-607B-F39B-E236D1F1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0" y="1668627"/>
            <a:ext cx="807790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9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AE9402-0137-14BB-DDF0-C3CE0F10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42" y="1708484"/>
            <a:ext cx="6889716" cy="15032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E0D8FB6-C20F-B2C1-9B2F-954B4A90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42" y="3805754"/>
            <a:ext cx="6767606" cy="13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BBB795-527D-237B-8B28-D1D1B533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8" y="1516166"/>
            <a:ext cx="7729716" cy="240287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30E68E-54D6-349A-1FD2-E7627A34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52" y="4140399"/>
            <a:ext cx="5509737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7FFEE8-5382-9D80-877D-880158C2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0" y="1286065"/>
            <a:ext cx="6462320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3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 di conservazione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42FA2A-4527-CDD4-E553-B6BF230D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1539738"/>
            <a:ext cx="8807116" cy="410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Urti e tipi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2D49D3-7A50-EE35-F55A-FF7FE84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5" y="1492016"/>
            <a:ext cx="7734970" cy="19889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907380-247D-0FFC-D76A-ED9BD3F9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5" y="4149567"/>
            <a:ext cx="7620660" cy="5410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C98BD2-59D3-D225-B378-BBF98E9A2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81" y="4856909"/>
            <a:ext cx="3154953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9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Urti e tipi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D3633D-EF0D-29C6-8D79-D3CCCA46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3" y="1748497"/>
            <a:ext cx="7780694" cy="21337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F3C57C4-69A8-6A2C-305F-BB75BE75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53" y="4391280"/>
            <a:ext cx="1859441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99F4-807D-E88C-E5DE-D44F8B4C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8" y="1285328"/>
            <a:ext cx="6566508" cy="31917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91A8338-CACC-138B-9222-B60744F0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8" y="4647979"/>
            <a:ext cx="672904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C4256-32AC-91A8-8EE5-5682A9753BDC}"/>
              </a:ext>
            </a:extLst>
          </p:cNvPr>
          <p:cNvSpPr txBox="1"/>
          <p:nvPr/>
        </p:nvSpPr>
        <p:spPr>
          <a:xfrm>
            <a:off x="465827" y="1492370"/>
            <a:ext cx="70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Similmente a prima, abbiamo due leggi orarie: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A9094B-96CA-5804-2937-8F32C4B7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38" y="2061488"/>
            <a:ext cx="2938723" cy="10062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F1789B-F17B-5D23-D6BC-8C9126FE93F9}"/>
              </a:ext>
            </a:extLst>
          </p:cNvPr>
          <p:cNvSpPr txBox="1"/>
          <p:nvPr/>
        </p:nvSpPr>
        <p:spPr>
          <a:xfrm>
            <a:off x="224286" y="3374759"/>
            <a:ext cx="852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prima descrive </a:t>
            </a:r>
            <a:r>
              <a:rPr lang="it-IT" sz="1600" b="1" dirty="0"/>
              <a:t>la legge oraria per il moto parabolico per le ascisse </a:t>
            </a:r>
            <a:r>
              <a:rPr lang="it-IT" sz="1600" dirty="0"/>
              <a:t>(velocità)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seconda descrive </a:t>
            </a:r>
            <a:r>
              <a:rPr lang="it-IT" sz="1600" b="1" dirty="0"/>
              <a:t>la legge oraria per il moto del proiettile lungo la verticale </a:t>
            </a:r>
            <a:r>
              <a:rPr lang="it-IT" sz="1600" dirty="0"/>
              <a:t>(accelerazione)</a:t>
            </a:r>
            <a:r>
              <a:rPr lang="it-IT" sz="1600" b="1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1863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Dinamica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61B351-447D-296C-86DE-9C3D746CA2CC}"/>
              </a:ext>
            </a:extLst>
          </p:cNvPr>
          <p:cNvSpPr txBox="1"/>
          <p:nvPr/>
        </p:nvSpPr>
        <p:spPr>
          <a:xfrm>
            <a:off x="1152412" y="2156605"/>
            <a:ext cx="7315200" cy="279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</a:t>
            </a:r>
            <a:r>
              <a:rPr lang="it-IT" b="1" dirty="0"/>
              <a:t>dinamica</a:t>
            </a:r>
            <a:r>
              <a:rPr lang="it-IT" dirty="0"/>
              <a:t> è quella parte della meccanica che si occupa di studiare la relazione tra le forze e gli effetti che esse causano su un corpo.</a:t>
            </a:r>
          </a:p>
          <a:p>
            <a:endParaRPr lang="it-I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dinamica si fonda su tre leggi chiamate: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legge della dinamica o principio di inerzia;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seconda legge della dinamica;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terza legge della dinamica o principio di azione e reazione.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51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Principio di inerzia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4387B3-3E90-C154-7DF5-96A8E2D9B508}"/>
              </a:ext>
            </a:extLst>
          </p:cNvPr>
          <p:cNvSpPr txBox="1"/>
          <p:nvPr/>
        </p:nvSpPr>
        <p:spPr>
          <a:xfrm>
            <a:off x="465826" y="1690778"/>
            <a:ext cx="8212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Principio di inerzia – Primo principio</a:t>
            </a:r>
          </a:p>
          <a:p>
            <a:endParaRPr lang="it-I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i="1" dirty="0"/>
              <a:t>Se su un corpo non agiscono forze o agisce un sistema di forze in equilibrio, il corpo persevera nel suo stato di quiete o di moto rettilineo uniforme.</a:t>
            </a:r>
          </a:p>
          <a:p>
            <a:endParaRPr lang="it-IT" i="1" dirty="0"/>
          </a:p>
        </p:txBody>
      </p:sp>
      <p:pic>
        <p:nvPicPr>
          <p:cNvPr id="2050" name="Picture 2" descr="Primo principio della Dinamica">
            <a:extLst>
              <a:ext uri="{FF2B5EF4-FFF2-40B4-BE49-F238E27FC236}">
                <a16:creationId xmlns:a16="http://schemas.microsoft.com/office/drawing/2014/main" id="{1904CA58-9CAD-0D9E-9F46-0C5E74AA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3" y="3360405"/>
            <a:ext cx="27051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E8DDDE8-7F68-FAF1-737F-C2ABD942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00" y="3010619"/>
            <a:ext cx="2380273" cy="28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4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724</Words>
  <Application>Microsoft Office PowerPoint</Application>
  <PresentationFormat>Presentazione su schermo (4:3)</PresentationFormat>
  <Paragraphs>115</Paragraphs>
  <Slides>52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Tema di Office</vt:lpstr>
      <vt:lpstr>Fisica</vt:lpstr>
      <vt:lpstr>Moto parabolico</vt:lpstr>
      <vt:lpstr>Moto parabolico</vt:lpstr>
      <vt:lpstr>Moto parabolico</vt:lpstr>
      <vt:lpstr>Moto parabolico</vt:lpstr>
      <vt:lpstr>Moto parabolico</vt:lpstr>
      <vt:lpstr>Moto parabolico</vt:lpstr>
      <vt:lpstr>Dinamica</vt:lpstr>
      <vt:lpstr>Principio di inerzia</vt:lpstr>
      <vt:lpstr>Legge fondamentale della dinamica</vt:lpstr>
      <vt:lpstr>Principio di azione - reazione</vt:lpstr>
      <vt:lpstr>Forze di attrito</vt:lpstr>
      <vt:lpstr>Forze di attrito</vt:lpstr>
      <vt:lpstr>Forze di attrito</vt:lpstr>
      <vt:lpstr>Forze di attrito</vt:lpstr>
      <vt:lpstr>Esercizi attrito (1)</vt:lpstr>
      <vt:lpstr>Esercizi attrito (1)</vt:lpstr>
      <vt:lpstr>Esercizi attrito (2)</vt:lpstr>
      <vt:lpstr>Esercizi attrito (3)</vt:lpstr>
      <vt:lpstr>Esercizi attrito (3)</vt:lpstr>
      <vt:lpstr>Esercizi attrito (2)</vt:lpstr>
      <vt:lpstr>Esercizi attrito (2)</vt:lpstr>
      <vt:lpstr>Esercizi attrito (1)</vt:lpstr>
      <vt:lpstr>Esercizi attrito (1)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Forze apparenti</vt:lpstr>
      <vt:lpstr>Lavoro</vt:lpstr>
      <vt:lpstr>Lavoro</vt:lpstr>
      <vt:lpstr>Lavoro</vt:lpstr>
      <vt:lpstr>Lavoro</vt:lpstr>
      <vt:lpstr>Potenza</vt:lpstr>
      <vt:lpstr>Energia</vt:lpstr>
      <vt:lpstr>Tipi di energia</vt:lpstr>
      <vt:lpstr>Tipi di energia</vt:lpstr>
      <vt:lpstr>Tipi di energia</vt:lpstr>
      <vt:lpstr>Energia meccanica</vt:lpstr>
      <vt:lpstr>Principi di conservazione</vt:lpstr>
      <vt:lpstr>Principi di conservazione</vt:lpstr>
      <vt:lpstr>Principi di conservazione</vt:lpstr>
      <vt:lpstr>Principi di conservazione</vt:lpstr>
      <vt:lpstr>Principi di conservazione</vt:lpstr>
      <vt:lpstr>Principi di conservazione</vt:lpstr>
      <vt:lpstr>Urti e tipi</vt:lpstr>
      <vt:lpstr>Urti e tipi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89</cp:revision>
  <dcterms:created xsi:type="dcterms:W3CDTF">2023-07-29T07:13:45Z</dcterms:created>
  <dcterms:modified xsi:type="dcterms:W3CDTF">2023-08-15T11:38:32Z</dcterms:modified>
</cp:coreProperties>
</file>